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6" r:id="rId2"/>
    <p:sldId id="264" r:id="rId3"/>
    <p:sldId id="265" r:id="rId4"/>
    <p:sldId id="267" r:id="rId5"/>
    <p:sldId id="268" r:id="rId6"/>
    <p:sldId id="269" r:id="rId7"/>
    <p:sldId id="275" r:id="rId8"/>
    <p:sldId id="274" r:id="rId9"/>
    <p:sldId id="329" r:id="rId10"/>
    <p:sldId id="270" r:id="rId11"/>
    <p:sldId id="332" r:id="rId12"/>
    <p:sldId id="277" r:id="rId13"/>
    <p:sldId id="278" r:id="rId14"/>
    <p:sldId id="279" r:id="rId15"/>
    <p:sldId id="335" r:id="rId16"/>
    <p:sldId id="284" r:id="rId17"/>
    <p:sldId id="311" r:id="rId18"/>
    <p:sldId id="333" r:id="rId19"/>
    <p:sldId id="288" r:id="rId20"/>
    <p:sldId id="287" r:id="rId21"/>
    <p:sldId id="292" r:id="rId22"/>
    <p:sldId id="290" r:id="rId23"/>
    <p:sldId id="343" r:id="rId24"/>
    <p:sldId id="352" r:id="rId25"/>
    <p:sldId id="344" r:id="rId26"/>
    <p:sldId id="334" r:id="rId27"/>
    <p:sldId id="297" r:id="rId28"/>
    <p:sldId id="336" r:id="rId29"/>
    <p:sldId id="299" r:id="rId30"/>
    <p:sldId id="301" r:id="rId31"/>
    <p:sldId id="300" r:id="rId32"/>
    <p:sldId id="338" r:id="rId33"/>
    <p:sldId id="339" r:id="rId34"/>
    <p:sldId id="349" r:id="rId35"/>
    <p:sldId id="350" r:id="rId36"/>
    <p:sldId id="337" r:id="rId37"/>
    <p:sldId id="351" r:id="rId38"/>
    <p:sldId id="340"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29"/>
            <p14:sldId id="270"/>
            <p14:sldId id="332"/>
            <p14:sldId id="277"/>
            <p14:sldId id="278"/>
            <p14:sldId id="279"/>
            <p14:sldId id="335"/>
            <p14:sldId id="284"/>
            <p14:sldId id="311"/>
            <p14:sldId id="333"/>
            <p14:sldId id="288"/>
            <p14:sldId id="287"/>
            <p14:sldId id="292"/>
            <p14:sldId id="290"/>
            <p14:sldId id="343"/>
            <p14:sldId id="352"/>
            <p14:sldId id="344"/>
            <p14:sldId id="334"/>
            <p14:sldId id="297"/>
            <p14:sldId id="336"/>
            <p14:sldId id="299"/>
            <p14:sldId id="301"/>
            <p14:sldId id="300"/>
            <p14:sldId id="338"/>
            <p14:sldId id="339"/>
            <p14:sldId id="349"/>
            <p14:sldId id="350"/>
            <p14:sldId id="337"/>
            <p14:sldId id="351"/>
            <p14:sldId id="340"/>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6"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“Managed”</a:t>
            </a:r>
          </a:p>
          <a:p>
            <a:r>
              <a:rPr lang="en-US" dirty="0" smtClean="0"/>
              <a:t>Managed by the cloud provider (experts)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box is a logical component with many physical</a:t>
            </a:r>
            <a:r>
              <a:rPr lang="en-US" baseline="0" dirty="0" smtClean="0"/>
              <a:t> instances</a:t>
            </a:r>
          </a:p>
          <a:p>
            <a:r>
              <a:rPr lang="en-US" dirty="0" smtClean="0"/>
              <a:t>Runtime governance</a:t>
            </a:r>
            <a:r>
              <a:rPr lang="en-US" baseline="0" dirty="0" smtClean="0"/>
              <a:t> </a:t>
            </a:r>
            <a:r>
              <a:rPr lang="en-US" baseline="0" dirty="0" err="1" smtClean="0"/>
              <a:t>vs</a:t>
            </a:r>
            <a:r>
              <a:rPr lang="en-US" baseline="0" dirty="0" smtClean="0"/>
              <a:t> deployment-time governance (do as much as possible at deployment-time)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application metadata read?</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15</a:t>
            </a:fld>
            <a:endParaRPr lang="en-US"/>
          </a:p>
        </p:txBody>
      </p:sp>
    </p:spTree>
    <p:extLst>
      <p:ext uri="{BB962C8B-B14F-4D97-AF65-F5344CB8AC3E}">
        <p14:creationId xmlns:p14="http://schemas.microsoft.com/office/powerpoint/2010/main" val="396319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goal of the experiment</a:t>
            </a:r>
          </a:p>
          <a:p>
            <a:r>
              <a:rPr lang="en-US" dirty="0" smtClean="0"/>
              <a:t>Explain how the database was populated,</a:t>
            </a:r>
            <a:r>
              <a:rPr lang="en-US" baseline="0" dirty="0" smtClean="0"/>
              <a:t> Describe </a:t>
            </a:r>
            <a:r>
              <a:rPr lang="en-US" baseline="0" dirty="0" smtClean="0"/>
              <a:t>axis</a:t>
            </a:r>
          </a:p>
          <a:p>
            <a:r>
              <a:rPr lang="en-US" baseline="0" dirty="0" smtClean="0"/>
              <a:t>Specify </a:t>
            </a:r>
            <a:r>
              <a:rPr lang="en-US" baseline="0" dirty="0" err="1" smtClean="0"/>
              <a:t>AppScale</a:t>
            </a:r>
            <a:r>
              <a:rPr lang="en-US" baseline="0" dirty="0" smtClean="0"/>
              <a:t> cloud</a:t>
            </a:r>
          </a:p>
          <a:p>
            <a:r>
              <a:rPr lang="en-US" baseline="0" dirty="0" smtClean="0"/>
              <a:t>10000 “other” APIs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experimental findings</a:t>
            </a:r>
            <a:r>
              <a:rPr lang="is-I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a:t>
            </a:r>
            <a:r>
              <a:rPr lang="en-US" baseline="0" dirty="0" smtClean="0"/>
              <a:t>SDK</a:t>
            </a:r>
          </a:p>
          <a:p>
            <a:endParaRPr lang="en-US" baseline="0" dirty="0" smtClean="0"/>
          </a:p>
          <a:p>
            <a:r>
              <a:rPr lang="en-US" baseline="0" dirty="0" smtClean="0"/>
              <a:t>Worst-case path identification</a:t>
            </a:r>
          </a:p>
          <a:p>
            <a:r>
              <a:rPr lang="en-US" baseline="0" dirty="0" smtClean="0"/>
              <a:t>Loops</a:t>
            </a:r>
          </a:p>
          <a:p>
            <a:r>
              <a:rPr lang="en-US" baseline="0" dirty="0" smtClean="0"/>
              <a:t>60s default deadline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a:t>
            </a:r>
            <a:r>
              <a:rPr lang="en-US" dirty="0" smtClean="0"/>
              <a:t>95</a:t>
            </a:r>
          </a:p>
          <a:p>
            <a:endParaRPr lang="en-US" dirty="0" smtClean="0"/>
          </a:p>
          <a:p>
            <a:r>
              <a:rPr lang="en-US" dirty="0" smtClean="0"/>
              <a:t>Runs on both </a:t>
            </a:r>
            <a:r>
              <a:rPr lang="en-US" dirty="0" err="1" smtClean="0"/>
              <a:t>AppEngine</a:t>
            </a:r>
            <a:r>
              <a:rPr lang="en-US" dirty="0" smtClean="0"/>
              <a:t> and </a:t>
            </a:r>
            <a:r>
              <a:rPr lang="en-US" dirty="0" err="1" smtClean="0"/>
              <a:t>AppScale</a:t>
            </a:r>
            <a:r>
              <a:rPr lang="en-US" dirty="0" smtClean="0"/>
              <a:t> (both private and public)</a:t>
            </a:r>
          </a:p>
          <a:p>
            <a:r>
              <a:rPr lang="en-US" dirty="0" smtClean="0"/>
              <a:t>Discuss the anomaly</a:t>
            </a:r>
            <a:r>
              <a:rPr lang="en-US" baseline="0" dirty="0" smtClean="0"/>
              <a:t> fast</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requirement up. SLO needs to be valid for long periods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25</a:t>
            </a:fld>
            <a:endParaRPr lang="en-US"/>
          </a:p>
        </p:txBody>
      </p:sp>
    </p:spTree>
    <p:extLst>
      <p:ext uri="{BB962C8B-B14F-4D97-AF65-F5344CB8AC3E}">
        <p14:creationId xmlns:p14="http://schemas.microsoft.com/office/powerpoint/2010/main" val="364626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a:t>
            </a:r>
            <a:r>
              <a:rPr lang="en-US" baseline="0" dirty="0" smtClean="0"/>
              <a:t>them</a:t>
            </a:r>
          </a:p>
          <a:p>
            <a:endParaRPr lang="en-US" baseline="0" dirty="0" smtClean="0"/>
          </a:p>
          <a:p>
            <a:r>
              <a:rPr lang="en-US" baseline="0" dirty="0" smtClean="0"/>
              <a:t>LB metadata injection is normal</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a:t>
            </a:fld>
            <a:endParaRPr lang="en-US"/>
          </a:p>
        </p:txBody>
      </p:sp>
    </p:spTree>
    <p:extLst>
      <p:ext uri="{BB962C8B-B14F-4D97-AF65-F5344CB8AC3E}">
        <p14:creationId xmlns:p14="http://schemas.microsoft.com/office/powerpoint/2010/main" val="29549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workload</a:t>
            </a:r>
          </a:p>
          <a:p>
            <a:r>
              <a:rPr lang="en-US" dirty="0" smtClean="0"/>
              <a:t>If</a:t>
            </a:r>
            <a:r>
              <a:rPr lang="en-US" baseline="0" dirty="0" smtClean="0"/>
              <a:t> workload change detected, that’s the root cause</a:t>
            </a:r>
          </a:p>
          <a:p>
            <a:r>
              <a:rPr lang="en-US" baseline="0" dirty="0" smtClean="0"/>
              <a:t>Discuss citation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30</a:t>
            </a:fld>
            <a:endParaRPr lang="en-US"/>
          </a:p>
        </p:txBody>
      </p:sp>
    </p:spTree>
    <p:extLst>
      <p:ext uri="{BB962C8B-B14F-4D97-AF65-F5344CB8AC3E}">
        <p14:creationId xmlns:p14="http://schemas.microsoft.com/office/powerpoint/2010/main" val="121853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Handles</a:t>
            </a:r>
            <a:r>
              <a:rPr lang="en-US" baseline="0" dirty="0" smtClean="0"/>
              <a:t> </a:t>
            </a:r>
            <a:r>
              <a:rPr lang="en-US" baseline="0" dirty="0" err="1" smtClean="0"/>
              <a:t>multicolinearity</a:t>
            </a:r>
            <a:endParaRPr lang="en-US" baseline="0" dirty="0" smtClean="0"/>
          </a:p>
          <a:p>
            <a:r>
              <a:rPr lang="en-US" baseline="0" dirty="0" smtClean="0"/>
              <a:t>Looks for most variance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for most deviant (outliers)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32</a:t>
            </a:fld>
            <a:endParaRPr lang="en-US"/>
          </a:p>
        </p:txBody>
      </p:sp>
    </p:spTree>
    <p:extLst>
      <p:ext uri="{BB962C8B-B14F-4D97-AF65-F5344CB8AC3E}">
        <p14:creationId xmlns:p14="http://schemas.microsoft.com/office/powerpoint/2010/main" val="117647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 invocation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33</a:t>
            </a:fld>
            <a:endParaRPr lang="en-US"/>
          </a:p>
        </p:txBody>
      </p:sp>
    </p:spTree>
    <p:extLst>
      <p:ext uri="{BB962C8B-B14F-4D97-AF65-F5344CB8AC3E}">
        <p14:creationId xmlns:p14="http://schemas.microsoft.com/office/powerpoint/2010/main" val="264820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Anomalies are “only” detected from the apps in faulty node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34</a:t>
            </a:fld>
            <a:endParaRPr lang="en-US"/>
          </a:p>
        </p:txBody>
      </p:sp>
    </p:spTree>
    <p:extLst>
      <p:ext uri="{BB962C8B-B14F-4D97-AF65-F5344CB8AC3E}">
        <p14:creationId xmlns:p14="http://schemas.microsoft.com/office/powerpoint/2010/main" val="334982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Diagnosis can be performed after the fact</a:t>
            </a:r>
          </a:p>
          <a:p>
            <a:r>
              <a:rPr lang="en-US" dirty="0" smtClean="0"/>
              <a:t>Don’t want to perform heavy ops at runtime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36</a:t>
            </a:fld>
            <a:endParaRPr lang="en-US"/>
          </a:p>
        </p:txBody>
      </p:sp>
    </p:spTree>
    <p:extLst>
      <p:ext uri="{BB962C8B-B14F-4D97-AF65-F5344CB8AC3E}">
        <p14:creationId xmlns:p14="http://schemas.microsoft.com/office/powerpoint/2010/main" val="59154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already exist. 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What this means is that features like policy enforcement, SLO prediction and performance debugging can be supported in the cloud without the application developer from having to do anything extra, or them having to use any third party tools.</a:t>
            </a:r>
            <a:endParaRPr lang="en-US" baseline="0" dirty="0" smtClean="0"/>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 Number</a:t>
            </a:r>
          </a:p>
          <a:p>
            <a:r>
              <a:rPr lang="en-US" dirty="0" smtClean="0"/>
              <a:t>Don</a:t>
            </a:r>
            <a:r>
              <a:rPr lang="uk-UA" dirty="0" smtClean="0"/>
              <a:t>’</a:t>
            </a:r>
            <a:r>
              <a:rPr lang="en-US" dirty="0" smtClean="0"/>
              <a:t>t</a:t>
            </a:r>
            <a:r>
              <a:rPr lang="en-US" baseline="0" dirty="0" smtClean="0"/>
              <a:t> use “Cannot”</a:t>
            </a:r>
            <a:endParaRPr lang="en-US" dirty="0" smtClean="0"/>
          </a:p>
          <a:p>
            <a:r>
              <a:rPr lang="en-US" dirty="0" smtClean="0"/>
              <a:t>Good news, bad news scenario</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4</a:t>
            </a:fld>
            <a:endParaRPr lang="en-US"/>
          </a:p>
        </p:txBody>
      </p:sp>
    </p:spTree>
    <p:extLst>
      <p:ext uri="{BB962C8B-B14F-4D97-AF65-F5344CB8AC3E}">
        <p14:creationId xmlns:p14="http://schemas.microsoft.com/office/powerpoint/2010/main" val="97765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cannot guarantee the response time of applications</a:t>
            </a:r>
          </a:p>
          <a:p>
            <a:r>
              <a:rPr lang="en-US" dirty="0" smtClean="0"/>
              <a:t>Cloud provider doesn’t write the</a:t>
            </a:r>
            <a:r>
              <a:rPr lang="en-US" baseline="0" dirty="0" smtClean="0"/>
              <a:t> applications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mention SLOs here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6</a:t>
            </a:fld>
            <a:endParaRPr lang="en-US"/>
          </a:p>
        </p:txBody>
      </p:sp>
    </p:spTree>
    <p:extLst>
      <p:ext uri="{BB962C8B-B14F-4D97-AF65-F5344CB8AC3E}">
        <p14:creationId xmlns:p14="http://schemas.microsoft.com/office/powerpoint/2010/main" val="67542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 we enforce design-time governance on web applications developed for a given cloud platform so as to ensure proper versioning, dependency management and conformance to other developer best practices, and also enforce run-time governance on them so as to automatically determine the expected runtime performance of the applications, detect SLA violations and detect performance anomalies and perform root cause analysis, with minimal developer intervention and no invasive instrumentation on the applications?</a:t>
            </a:r>
          </a:p>
          <a:p>
            <a:endParaRPr lang="en-US" dirty="0" smtClean="0"/>
          </a:p>
          <a:p>
            <a:endParaRPr lang="en-US" dirty="0" smtClean="0"/>
          </a:p>
          <a:p>
            <a:endParaRPr lang="en-US" dirty="0"/>
          </a:p>
          <a:p>
            <a:r>
              <a:rPr lang="en-US" dirty="0"/>
              <a:t>----- Meeting Notes (4/14/16 14:44) -----</a:t>
            </a:r>
          </a:p>
          <a:p>
            <a:r>
              <a:rPr lang="en-US" dirty="0"/>
              <a:t>can we define and enforce efficient policies that govern administrative conformance, developer best practices, and performance objectives through automated analysis and diagnostics for cloud applications?</a:t>
            </a:r>
          </a:p>
          <a:p>
            <a:r>
              <a:rPr lang="en-US" dirty="0"/>
              <a:t>- governance</a:t>
            </a:r>
          </a:p>
          <a:p>
            <a:r>
              <a:rPr lang="en-US" dirty="0"/>
              <a:t>- automated</a:t>
            </a:r>
          </a:p>
          <a:p>
            <a:r>
              <a:rPr lang="en-US" dirty="0"/>
              <a:t>- efficient: non-invasive, simple, productivity enhancing</a:t>
            </a:r>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PaaS</a:t>
            </a:r>
            <a:r>
              <a:rPr lang="en-US" dirty="0" smtClean="0"/>
              <a:t> in the title</a:t>
            </a:r>
          </a:p>
          <a:p>
            <a:r>
              <a:rPr lang="en-US" dirty="0" err="1" smtClean="0"/>
              <a:t>PaaS</a:t>
            </a:r>
            <a:r>
              <a:rPr lang="en-US" dirty="0" smtClean="0"/>
              <a:t> Kernel Services</a:t>
            </a:r>
          </a:p>
          <a:p>
            <a:r>
              <a:rPr lang="en-US" dirty="0" smtClean="0"/>
              <a:t>SDK provides a uniform way to access kernel</a:t>
            </a:r>
            <a:r>
              <a:rPr lang="en-US" baseline="0" dirty="0" smtClean="0"/>
              <a:t> services.</a:t>
            </a:r>
          </a:p>
          <a:p>
            <a:r>
              <a:rPr lang="en-US" baseline="0" dirty="0" smtClean="0"/>
              <a:t>SDK is used when both developing and executing</a:t>
            </a:r>
          </a:p>
          <a:p>
            <a:r>
              <a:rPr lang="en-US" baseline="0" dirty="0" smtClean="0"/>
              <a:t>Example kernel services (icons)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jpg"/><Relationship Id="rId13" Type="http://schemas.openxmlformats.org/officeDocument/2006/relationships/image" Target="../media/image15.png"/><Relationship Id="rId14" Type="http://schemas.openxmlformats.org/officeDocument/2006/relationships/image" Target="../media/image16.jpg"/><Relationship Id="rId15" Type="http://schemas.openxmlformats.org/officeDocument/2006/relationships/image" Target="../media/image17.jpg"/><Relationship Id="rId16" Type="http://schemas.openxmlformats.org/officeDocument/2006/relationships/image" Target="../media/image18.jp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b="1" dirty="0"/>
              <a:t>Low-overhead governance framework for cloud platforms that enforces best practices via policies</a:t>
            </a:r>
          </a:p>
          <a:p>
            <a:r>
              <a:rPr lang="en-US" dirty="0">
                <a:solidFill>
                  <a:schemeClr val="bg1">
                    <a:lumMod val="75000"/>
                  </a:schemeClr>
                </a:solidFill>
              </a:rPr>
              <a:t>Methodology for automatically stipulating performance SLOs for cloud applications</a:t>
            </a:r>
          </a:p>
          <a:p>
            <a:r>
              <a:rPr lang="en-US" dirty="0">
                <a:solidFill>
                  <a:schemeClr val="bg1">
                    <a:lumMod val="75000"/>
                  </a:schemeClr>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a:t>
            </a:r>
            <a:r>
              <a:rPr lang="en-US" sz="1400" i="1" dirty="0"/>
              <a:t>International Conference </a:t>
            </a:r>
            <a:r>
              <a:rPr lang="en-US" sz="1400" i="1" dirty="0" smtClean="0"/>
              <a:t>on Cloud Engineering 2014 (IC2E).</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a:t>
            </a:r>
            <a:r>
              <a:rPr lang="en-US" sz="1400" i="1" dirty="0"/>
              <a:t>International Conference </a:t>
            </a:r>
            <a:r>
              <a:rPr lang="en-US" sz="1400" i="1" dirty="0" smtClean="0"/>
              <a:t>on Cloud Engineering 2015 (IC2E).</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1856919"/>
          </a:xfrm>
          <a:prstGeom prst="rect">
            <a:avLst/>
          </a:prstGeom>
          <a:noFill/>
        </p:spPr>
        <p:txBody>
          <a:bodyPr wrap="square" rtlCol="0">
            <a:spAutoFit/>
          </a:bodyPr>
          <a:lstStyle/>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062363"/>
            <a:ext cx="8229600" cy="1569660"/>
          </a:xfrm>
          <a:prstGeom prst="rect">
            <a:avLst/>
          </a:prstGeom>
          <a:noFill/>
        </p:spPr>
        <p:txBody>
          <a:bodyPr wrap="square" rtlCol="0">
            <a:spAutoFit/>
          </a:bodyPr>
          <a:lstStyle/>
          <a:p>
            <a:r>
              <a:rPr lang="en-US" sz="1600" dirty="0">
                <a:solidFill>
                  <a:srgbClr val="800000"/>
                </a:solidFill>
                <a:latin typeface="Courier"/>
                <a:cs typeface="Courier"/>
              </a:rPr>
              <a:t>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b="1" dirty="0"/>
              <a:t>Methodology for automatically stipulating performance SLOs for cloud applications</a:t>
            </a:r>
          </a:p>
          <a:p>
            <a:r>
              <a:rPr lang="en-US" dirty="0">
                <a:solidFill>
                  <a:srgbClr val="BFBFBF"/>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Infrastructure</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Programming Platform</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Application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3">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strike="sngStrike" dirty="0">
                <a:solidFill>
                  <a:srgbClr val="BFBFBF"/>
                </a:solidFill>
              </a:rPr>
              <a:t>Methodology for automatically stipulating performance SLOs for cloud applications</a:t>
            </a:r>
          </a:p>
          <a:p>
            <a:r>
              <a:rPr lang="en-US" b="1" dirty="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2042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a:t>
            </a:r>
            <a:r>
              <a:rPr lang="en-US" dirty="0" smtClean="0"/>
              <a:t>invocation</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invocation</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3">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92500"/>
          </a:bodyPr>
          <a:lstStyle/>
          <a:p>
            <a:r>
              <a:rPr lang="en-US" dirty="0"/>
              <a:t>Scalable deployment-time governance and policy enforcement framework for cloud platforms, complete with a policy specification </a:t>
            </a:r>
            <a:r>
              <a:rPr lang="en-US" dirty="0" smtClean="0"/>
              <a:t>language</a:t>
            </a:r>
            <a:endParaRPr lang="en-US" dirty="0"/>
          </a:p>
          <a:p>
            <a:r>
              <a:rPr lang="en-US" dirty="0"/>
              <a:t>Mechanism for formulating correct, tight and durable performance </a:t>
            </a:r>
            <a:r>
              <a:rPr lang="en-US" dirty="0" smtClean="0"/>
              <a:t>SLOs </a:t>
            </a:r>
            <a:r>
              <a:rPr lang="en-US" dirty="0"/>
              <a:t>for cloud applications, with </a:t>
            </a:r>
            <a:r>
              <a:rPr lang="en-US" dirty="0" smtClean="0"/>
              <a:t>SLO invalidation and renewal</a:t>
            </a:r>
            <a:endParaRPr lang="en-US" dirty="0"/>
          </a:p>
          <a:p>
            <a:r>
              <a:rPr lang="en-US" dirty="0"/>
              <a:t>Scalable cloud application platform monitoring for </a:t>
            </a:r>
            <a:r>
              <a:rPr lang="en-US" dirty="0" smtClean="0"/>
              <a:t>detecting performance SLO violations, and conducting root cause analysis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5" name="Rectangle 4"/>
          <p:cNvSpPr/>
          <p:nvPr/>
        </p:nvSpPr>
        <p:spPr>
          <a:xfrm rot="16200000">
            <a:off x="-464215" y="2228928"/>
            <a:ext cx="1444363"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EAGER</a:t>
            </a:r>
            <a:endParaRPr lang="en-US" dirty="0"/>
          </a:p>
        </p:txBody>
      </p:sp>
      <p:sp>
        <p:nvSpPr>
          <p:cNvPr id="6" name="Rectangle 5"/>
          <p:cNvSpPr/>
          <p:nvPr/>
        </p:nvSpPr>
        <p:spPr>
          <a:xfrm rot="16200000">
            <a:off x="-464215" y="3673291"/>
            <a:ext cx="1444363"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Cerebro</a:t>
            </a:r>
            <a:endParaRPr lang="en-US" dirty="0"/>
          </a:p>
        </p:txBody>
      </p:sp>
      <p:sp>
        <p:nvSpPr>
          <p:cNvPr id="7" name="Rectangle 6"/>
          <p:cNvSpPr/>
          <p:nvPr/>
        </p:nvSpPr>
        <p:spPr>
          <a:xfrm rot="16200000">
            <a:off x="-464215" y="5117654"/>
            <a:ext cx="1444363"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Roots</a:t>
            </a:r>
            <a:endParaRPr lang="en-US" dirty="0"/>
          </a:p>
        </p:txBody>
      </p:sp>
    </p:spTree>
    <p:extLst>
      <p:ext uri="{BB962C8B-B14F-4D97-AF65-F5344CB8AC3E}">
        <p14:creationId xmlns:p14="http://schemas.microsoft.com/office/powerpoint/2010/main" val="30730028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a:t>
            </a:r>
            <a:r>
              <a:rPr lang="en-US" dirty="0" smtClean="0"/>
              <a:t>implemented as a native service in </a:t>
            </a:r>
            <a:r>
              <a:rPr lang="en-US" dirty="0" smtClean="0"/>
              <a:t>existing cloud </a:t>
            </a:r>
            <a:r>
              <a:rPr lang="en-US" dirty="0" smtClean="0"/>
              <a:t>platforms</a:t>
            </a:r>
          </a:p>
          <a:p>
            <a:pPr lvl="1"/>
            <a:r>
              <a:rPr lang="en-US" dirty="0" smtClean="0"/>
              <a:t>Policy enforcement, SLO prediction and performance debugging as built-in capabilities</a:t>
            </a:r>
            <a:endParaRPr lang="en-US" dirty="0" smtClean="0"/>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Cannot Enforce Developer Best Practices</a:t>
            </a:r>
            <a:endParaRPr lang="en-US" dirty="0"/>
          </a:p>
        </p:txBody>
      </p:sp>
      <p:sp>
        <p:nvSpPr>
          <p:cNvPr id="3" name="Content Placeholder 2"/>
          <p:cNvSpPr>
            <a:spLocks noGrp="1"/>
          </p:cNvSpPr>
          <p:nvPr>
            <p:ph idx="1"/>
          </p:nvPr>
        </p:nvSpPr>
        <p:spPr/>
        <p:txBody>
          <a:bodyPr/>
          <a:lstStyle/>
          <a:p>
            <a:r>
              <a:rPr lang="en-US" dirty="0" smtClean="0"/>
              <a:t>Cloud platforms speed up development cycles</a:t>
            </a:r>
          </a:p>
          <a:p>
            <a:r>
              <a:rPr lang="en-US" dirty="0" smtClean="0"/>
              <a:t>But no verification or oversight</a:t>
            </a:r>
          </a:p>
          <a:p>
            <a:pPr lvl="1"/>
            <a:r>
              <a:rPr lang="en-US" dirty="0" smtClean="0"/>
              <a:t>Code reuse</a:t>
            </a:r>
          </a:p>
          <a:p>
            <a:pPr lvl="1"/>
            <a:r>
              <a:rPr lang="en-US" dirty="0" smtClean="0"/>
              <a:t>Naming and versioning conventions</a:t>
            </a:r>
          </a:p>
          <a:p>
            <a:pPr lvl="1"/>
            <a:r>
              <a:rPr lang="en-US" dirty="0" smtClean="0"/>
              <a:t>Other organizational standards and best practices (administrative conformance)</a:t>
            </a:r>
            <a:endParaRPr lang="en-US" dirty="0"/>
          </a:p>
        </p:txBody>
      </p:sp>
      <p:sp>
        <p:nvSpPr>
          <p:cNvPr id="4" name="Cloud 3"/>
          <p:cNvSpPr/>
          <p:nvPr/>
        </p:nvSpPr>
        <p:spPr>
          <a:xfrm rot="10800000">
            <a:off x="5306435" y="47085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08591"/>
            <a:ext cx="1861233" cy="1861233"/>
          </a:xfrm>
          <a:prstGeom prst="rect">
            <a:avLst/>
          </a:prstGeom>
        </p:spPr>
      </p:pic>
      <p:cxnSp>
        <p:nvCxnSpPr>
          <p:cNvPr id="7" name="Straight Arrow Connector 6"/>
          <p:cNvCxnSpPr/>
          <p:nvPr/>
        </p:nvCxnSpPr>
        <p:spPr>
          <a:xfrm>
            <a:off x="2430492" y="55182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2466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5518251"/>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2443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Cannot Establish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Poor Performance Debugging Support</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dirty="0" smtClean="0"/>
              <a:t>Governance: Mechanism </a:t>
            </a:r>
            <a:r>
              <a:rPr lang="en-US" dirty="0"/>
              <a:t>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 &amp; Notification</a:t>
            </a:r>
            <a:endParaRPr lang="en-US" dirty="0" smtClean="0"/>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0729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28187</TotalTime>
  <Words>3890</Words>
  <Application>Microsoft Macintosh PowerPoint</Application>
  <PresentationFormat>On-screen Show (4:3)</PresentationFormat>
  <Paragraphs>519</Paragraphs>
  <Slides>57</Slides>
  <Notes>31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Governance of Cloud-hosted Web Applications</vt:lpstr>
      <vt:lpstr>Cloud Computing</vt:lpstr>
      <vt:lpstr>Aftermath</vt:lpstr>
      <vt:lpstr>Cannot Enforce Developer Best Practices</vt:lpstr>
      <vt:lpstr>Cannot Establish Performance SLOs</vt:lpstr>
      <vt:lpstr>Poor Performance Debugging Support</vt:lpstr>
      <vt:lpstr>Governance for Cloud-hosted Web Applications</vt:lpstr>
      <vt:lpstr>Thesis Question</vt:lpstr>
      <vt:lpstr>Research Contributions</vt:lpstr>
      <vt:lpstr>Cloud Platform-as-a-Service</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Overall Summary</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374</cp:revision>
  <dcterms:created xsi:type="dcterms:W3CDTF">2016-02-29T02:15:03Z</dcterms:created>
  <dcterms:modified xsi:type="dcterms:W3CDTF">2016-11-29T22:27:15Z</dcterms:modified>
</cp:coreProperties>
</file>